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66" r:id="rId4"/>
    <p:sldId id="260" r:id="rId5"/>
    <p:sldId id="261" r:id="rId6"/>
    <p:sldId id="262" r:id="rId7"/>
    <p:sldId id="265" r:id="rId8"/>
    <p:sldId id="264" r:id="rId9"/>
    <p:sldId id="263"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varScale="1">
        <p:scale>
          <a:sx n="114" d="100"/>
          <a:sy n="114" d="100"/>
        </p:scale>
        <p:origin x="342" y="10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89477-D2ED-4E0E-89D1-5B173F8A677F}" type="datetimeFigureOut">
              <a:rPr lang="en-US" smtClean="0"/>
              <a:t>12/30/2016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25DB7-F32C-4854-BC9F-B03A7EE8C392}" type="slidenum">
              <a:rPr lang="en-US" smtClean="0"/>
              <a:t>‹#›</a:t>
            </a:fld>
            <a:endParaRPr lang="en-US"/>
          </a:p>
        </p:txBody>
      </p:sp>
    </p:spTree>
    <p:extLst>
      <p:ext uri="{BB962C8B-B14F-4D97-AF65-F5344CB8AC3E}">
        <p14:creationId xmlns:p14="http://schemas.microsoft.com/office/powerpoint/2010/main" val="9671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1</a:t>
            </a:fld>
            <a:endParaRPr lang="en-US"/>
          </a:p>
        </p:txBody>
      </p:sp>
    </p:spTree>
    <p:extLst>
      <p:ext uri="{BB962C8B-B14F-4D97-AF65-F5344CB8AC3E}">
        <p14:creationId xmlns:p14="http://schemas.microsoft.com/office/powerpoint/2010/main" val="97921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2</a:t>
            </a:fld>
            <a:endParaRPr lang="en-US"/>
          </a:p>
        </p:txBody>
      </p:sp>
    </p:spTree>
    <p:extLst>
      <p:ext uri="{BB962C8B-B14F-4D97-AF65-F5344CB8AC3E}">
        <p14:creationId xmlns:p14="http://schemas.microsoft.com/office/powerpoint/2010/main" val="77252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3</a:t>
            </a:fld>
            <a:endParaRPr lang="en-US"/>
          </a:p>
        </p:txBody>
      </p:sp>
    </p:spTree>
    <p:extLst>
      <p:ext uri="{BB962C8B-B14F-4D97-AF65-F5344CB8AC3E}">
        <p14:creationId xmlns:p14="http://schemas.microsoft.com/office/powerpoint/2010/main" val="96180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4</a:t>
            </a:fld>
            <a:endParaRPr lang="en-US"/>
          </a:p>
        </p:txBody>
      </p:sp>
    </p:spTree>
    <p:extLst>
      <p:ext uri="{BB962C8B-B14F-4D97-AF65-F5344CB8AC3E}">
        <p14:creationId xmlns:p14="http://schemas.microsoft.com/office/powerpoint/2010/main" val="310433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5</a:t>
            </a:fld>
            <a:endParaRPr lang="en-US"/>
          </a:p>
        </p:txBody>
      </p:sp>
    </p:spTree>
    <p:extLst>
      <p:ext uri="{BB962C8B-B14F-4D97-AF65-F5344CB8AC3E}">
        <p14:creationId xmlns:p14="http://schemas.microsoft.com/office/powerpoint/2010/main" val="158938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025DB7-F32C-4854-BC9F-B03A7EE8C392}" type="slidenum">
              <a:rPr lang="en-US" smtClean="0"/>
              <a:t>6</a:t>
            </a:fld>
            <a:endParaRPr lang="en-US"/>
          </a:p>
        </p:txBody>
      </p:sp>
    </p:spTree>
    <p:extLst>
      <p:ext uri="{BB962C8B-B14F-4D97-AF65-F5344CB8AC3E}">
        <p14:creationId xmlns:p14="http://schemas.microsoft.com/office/powerpoint/2010/main" val="256668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9357" y="720916"/>
            <a:ext cx="5486400" cy="3600450"/>
          </a:xfrm>
        </p:spPr>
        <p:txBody>
          <a:bodyPr/>
          <a:lstStyle/>
          <a:p>
            <a:endParaRPr lang="en-US" dirty="0"/>
          </a:p>
          <a:p>
            <a:endParaRPr lang="en-US" dirty="0"/>
          </a:p>
          <a:p>
            <a:endParaRPr lang="en-US" dirty="0"/>
          </a:p>
          <a:p>
            <a:r>
              <a:rPr lang="en-US" dirty="0"/>
              <a:t>Integrity is based upon the inherent desire to do right as between man and man.  More than just honesty. </a:t>
            </a:r>
          </a:p>
        </p:txBody>
      </p:sp>
      <p:sp>
        <p:nvSpPr>
          <p:cNvPr id="4" name="Slide Number Placeholder 3"/>
          <p:cNvSpPr>
            <a:spLocks noGrp="1"/>
          </p:cNvSpPr>
          <p:nvPr>
            <p:ph type="sldNum" sz="quarter" idx="10"/>
          </p:nvPr>
        </p:nvSpPr>
        <p:spPr/>
        <p:txBody>
          <a:bodyPr/>
          <a:lstStyle/>
          <a:p>
            <a:fld id="{52025DB7-F32C-4854-BC9F-B03A7EE8C392}" type="slidenum">
              <a:rPr lang="en-US" smtClean="0"/>
              <a:t>8</a:t>
            </a:fld>
            <a:endParaRPr lang="en-US"/>
          </a:p>
        </p:txBody>
      </p:sp>
    </p:spTree>
    <p:extLst>
      <p:ext uri="{BB962C8B-B14F-4D97-AF65-F5344CB8AC3E}">
        <p14:creationId xmlns:p14="http://schemas.microsoft.com/office/powerpoint/2010/main" val="395605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2872" y="2298469"/>
            <a:ext cx="9301740" cy="2262781"/>
          </a:xfrm>
        </p:spPr>
        <p:txBody>
          <a:bodyPr>
            <a:normAutofit/>
          </a:bodyPr>
          <a:lstStyle/>
          <a:p>
            <a:r>
              <a:rPr lang="en-US" dirty="0"/>
              <a:t>The Breeder’s Art</a:t>
            </a:r>
          </a:p>
        </p:txBody>
      </p:sp>
      <p:sp>
        <p:nvSpPr>
          <p:cNvPr id="3" name="Subtitle 2"/>
          <p:cNvSpPr>
            <a:spLocks noGrp="1"/>
          </p:cNvSpPr>
          <p:nvPr>
            <p:ph type="subTitle" idx="1"/>
          </p:nvPr>
        </p:nvSpPr>
        <p:spPr/>
        <p:txBody>
          <a:bodyPr>
            <a:normAutofit lnSpcReduction="10000"/>
          </a:bodyPr>
          <a:lstStyle/>
          <a:p>
            <a:r>
              <a:rPr lang="en-US" dirty="0"/>
              <a:t>2016 ADCA AGM  </a:t>
            </a:r>
          </a:p>
          <a:p>
            <a:r>
              <a:rPr lang="en-US" dirty="0"/>
              <a:t>Salina, KS</a:t>
            </a:r>
          </a:p>
          <a:p>
            <a:r>
              <a:rPr lang="en-US" dirty="0"/>
              <a:t>Jeff M. Chambers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557" y="1819225"/>
            <a:ext cx="3321835" cy="4152294"/>
          </a:xfrm>
          <a:prstGeom prst="rect">
            <a:avLst/>
          </a:prstGeom>
        </p:spPr>
      </p:pic>
    </p:spTree>
    <p:extLst>
      <p:ext uri="{BB962C8B-B14F-4D97-AF65-F5344CB8AC3E}">
        <p14:creationId xmlns:p14="http://schemas.microsoft.com/office/powerpoint/2010/main" val="275915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Recommended Breeder Learning Resources </a:t>
            </a:r>
          </a:p>
        </p:txBody>
      </p:sp>
      <p:sp>
        <p:nvSpPr>
          <p:cNvPr id="3" name="Content Placeholder 2"/>
          <p:cNvSpPr>
            <a:spLocks noGrp="1"/>
          </p:cNvSpPr>
          <p:nvPr>
            <p:ph idx="1"/>
          </p:nvPr>
        </p:nvSpPr>
        <p:spPr/>
        <p:txBody>
          <a:bodyPr/>
          <a:lstStyle/>
          <a:p>
            <a:r>
              <a:rPr lang="en-US" dirty="0"/>
              <a:t>Cameron, N.D. 1997. </a:t>
            </a:r>
            <a:r>
              <a:rPr lang="en-US" u="sng" dirty="0"/>
              <a:t>Selection Indices and Prediction of Genet Merit in Animal Breeding </a:t>
            </a:r>
          </a:p>
          <a:p>
            <a:r>
              <a:rPr lang="en-US" dirty="0"/>
              <a:t>Cochran, E.R. (1945). </a:t>
            </a:r>
            <a:r>
              <a:rPr lang="en-US" u="sng" dirty="0"/>
              <a:t>The </a:t>
            </a:r>
            <a:r>
              <a:rPr lang="en-US" u="sng" dirty="0" err="1"/>
              <a:t>Milch</a:t>
            </a:r>
            <a:r>
              <a:rPr lang="en-US" u="sng" dirty="0"/>
              <a:t> Cow in England</a:t>
            </a:r>
            <a:r>
              <a:rPr lang="en-US" dirty="0"/>
              <a:t> *</a:t>
            </a:r>
            <a:endParaRPr lang="en-US" u="sng" dirty="0"/>
          </a:p>
          <a:p>
            <a:r>
              <a:rPr lang="en-US" dirty="0"/>
              <a:t>Falconer, D.S., and T.F.W. Mackay. 1996. </a:t>
            </a:r>
            <a:r>
              <a:rPr lang="en-US" u="sng" dirty="0"/>
              <a:t>Introduction to Quantitative Genetics </a:t>
            </a:r>
          </a:p>
          <a:p>
            <a:r>
              <a:rPr lang="en-US" dirty="0" err="1"/>
              <a:t>Hinman</a:t>
            </a:r>
            <a:r>
              <a:rPr lang="en-US" dirty="0"/>
              <a:t>, C. (1953). </a:t>
            </a:r>
            <a:r>
              <a:rPr lang="en-US" u="sng" dirty="0"/>
              <a:t>Dual Purpose Cattle</a:t>
            </a:r>
            <a:r>
              <a:rPr lang="en-US" dirty="0"/>
              <a:t>  *</a:t>
            </a:r>
          </a:p>
          <a:p>
            <a:r>
              <a:rPr lang="en-US" dirty="0"/>
              <a:t>Lush, J.L. 1945. </a:t>
            </a:r>
            <a:r>
              <a:rPr lang="en-US" u="sng" dirty="0"/>
              <a:t>Animal </a:t>
            </a:r>
            <a:r>
              <a:rPr lang="en-US" u="sng"/>
              <a:t>Breeding Plans</a:t>
            </a:r>
          </a:p>
          <a:p>
            <a:r>
              <a:rPr lang="en-US"/>
              <a:t>Rice</a:t>
            </a:r>
            <a:r>
              <a:rPr lang="en-US" dirty="0"/>
              <a:t>, V., Warwick E. (1953). </a:t>
            </a:r>
            <a:r>
              <a:rPr lang="en-US" u="sng" dirty="0"/>
              <a:t>Breeding Better Livestock</a:t>
            </a:r>
          </a:p>
          <a:p>
            <a:r>
              <a:rPr lang="en-US" dirty="0" err="1"/>
              <a:t>Sponenberg</a:t>
            </a:r>
            <a:r>
              <a:rPr lang="en-US" dirty="0"/>
              <a:t>, D. &amp; Bixby, D. 2007. </a:t>
            </a:r>
            <a:r>
              <a:rPr lang="en-US" u="sng" dirty="0"/>
              <a:t>Managing Breeds for A Secure Future:  Strategies for Breeds and Breed Associations</a:t>
            </a:r>
          </a:p>
          <a:p>
            <a:pPr marL="0" indent="0">
              <a:buNone/>
            </a:pPr>
            <a:endParaRPr lang="en-US" u="sng" dirty="0"/>
          </a:p>
          <a:p>
            <a:endParaRPr lang="en-US" dirty="0"/>
          </a:p>
          <a:p>
            <a:endParaRPr lang="en-US" dirty="0"/>
          </a:p>
          <a:p>
            <a:endParaRPr lang="en-US" dirty="0"/>
          </a:p>
        </p:txBody>
      </p:sp>
    </p:spTree>
    <p:extLst>
      <p:ext uri="{BB962C8B-B14F-4D97-AF65-F5344CB8AC3E}">
        <p14:creationId xmlns:p14="http://schemas.microsoft.com/office/powerpoint/2010/main" val="230382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7705" y="137548"/>
            <a:ext cx="4371975" cy="36480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547" y="408333"/>
            <a:ext cx="2459736" cy="14036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080" y="2107820"/>
            <a:ext cx="5231758" cy="40898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7147" y="231395"/>
            <a:ext cx="2438400" cy="18764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7742" y="3074862"/>
            <a:ext cx="5987935" cy="3783138"/>
          </a:xfrm>
          <a:prstGeom prst="rect">
            <a:avLst/>
          </a:prstGeom>
        </p:spPr>
      </p:pic>
    </p:spTree>
    <p:extLst>
      <p:ext uri="{BB962C8B-B14F-4D97-AF65-F5344CB8AC3E}">
        <p14:creationId xmlns:p14="http://schemas.microsoft.com/office/powerpoint/2010/main" val="255027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discussion not a lecture</a:t>
            </a:r>
          </a:p>
        </p:txBody>
      </p:sp>
      <p:sp>
        <p:nvSpPr>
          <p:cNvPr id="3" name="Content Placeholder 2"/>
          <p:cNvSpPr>
            <a:spLocks noGrp="1"/>
          </p:cNvSpPr>
          <p:nvPr>
            <p:ph idx="1"/>
          </p:nvPr>
        </p:nvSpPr>
        <p:spPr>
          <a:xfrm>
            <a:off x="2589212" y="1550251"/>
            <a:ext cx="8915400" cy="4360971"/>
          </a:xfrm>
        </p:spPr>
        <p:txBody>
          <a:bodyPr/>
          <a:lstStyle/>
          <a:p>
            <a:r>
              <a:rPr lang="en-US" dirty="0"/>
              <a:t>Breeding Perspectives</a:t>
            </a:r>
          </a:p>
          <a:p>
            <a:r>
              <a:rPr lang="en-US" dirty="0"/>
              <a:t>Breeding Goals</a:t>
            </a:r>
          </a:p>
          <a:p>
            <a:r>
              <a:rPr lang="en-US" dirty="0"/>
              <a:t>Breeder’s Tools</a:t>
            </a:r>
          </a:p>
          <a:p>
            <a:endParaRPr lang="en-US" dirty="0"/>
          </a:p>
          <a:p>
            <a:pPr marL="0" indent="0">
              <a:buNone/>
            </a:pPr>
            <a:r>
              <a:rPr lang="en-US" dirty="0"/>
              <a:t>Successful purebred livestock breeding </a:t>
            </a:r>
          </a:p>
          <a:p>
            <a:pPr marL="0" indent="0">
              <a:buNone/>
            </a:pPr>
            <a:r>
              <a:rPr lang="en-US" dirty="0"/>
              <a:t>is science and an art.</a:t>
            </a:r>
          </a:p>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574" y="1550251"/>
            <a:ext cx="3488777" cy="4360971"/>
          </a:xfrm>
          <a:prstGeom prst="rect">
            <a:avLst/>
          </a:prstGeom>
        </p:spPr>
      </p:pic>
    </p:spTree>
    <p:extLst>
      <p:ext uri="{BB962C8B-B14F-4D97-AF65-F5344CB8AC3E}">
        <p14:creationId xmlns:p14="http://schemas.microsoft.com/office/powerpoint/2010/main" val="42417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4486"/>
          </a:xfrm>
        </p:spPr>
        <p:txBody>
          <a:bodyPr>
            <a:normAutofit fontScale="90000"/>
          </a:bodyPr>
          <a:lstStyle/>
          <a:p>
            <a:r>
              <a:rPr lang="en-US" dirty="0"/>
              <a:t>Breeding Perspectives</a:t>
            </a:r>
          </a:p>
        </p:txBody>
      </p:sp>
      <p:sp>
        <p:nvSpPr>
          <p:cNvPr id="3" name="Content Placeholder 2"/>
          <p:cNvSpPr>
            <a:spLocks noGrp="1"/>
          </p:cNvSpPr>
          <p:nvPr>
            <p:ph idx="1"/>
          </p:nvPr>
        </p:nvSpPr>
        <p:spPr>
          <a:xfrm>
            <a:off x="2589212" y="1421476"/>
            <a:ext cx="8915400" cy="4489746"/>
          </a:xfrm>
        </p:spPr>
        <p:txBody>
          <a:bodyPr>
            <a:normAutofit fontScale="92500" lnSpcReduction="10000"/>
          </a:bodyPr>
          <a:lstStyle/>
          <a:p>
            <a:r>
              <a:rPr lang="en-US" dirty="0"/>
              <a:t>Conservative</a:t>
            </a:r>
          </a:p>
          <a:p>
            <a:pPr lvl="1"/>
            <a:r>
              <a:rPr lang="en-US" dirty="0"/>
              <a:t>Breeding for maintenance of an existing type or what has been achieved in the past</a:t>
            </a:r>
          </a:p>
          <a:p>
            <a:pPr lvl="1"/>
            <a:r>
              <a:rPr lang="en-US" dirty="0"/>
              <a:t> Little to no emphasis on improving upon the original stock. </a:t>
            </a:r>
          </a:p>
          <a:p>
            <a:pPr marL="0" indent="0">
              <a:buNone/>
            </a:pPr>
            <a:endParaRPr lang="en-US" dirty="0"/>
          </a:p>
          <a:p>
            <a:r>
              <a:rPr lang="en-US" dirty="0"/>
              <a:t>Constructive</a:t>
            </a:r>
          </a:p>
          <a:p>
            <a:pPr lvl="1"/>
            <a:r>
              <a:rPr lang="en-US" dirty="0"/>
              <a:t>Breeding for improvement in stock</a:t>
            </a:r>
          </a:p>
          <a:p>
            <a:pPr lvl="1"/>
            <a:r>
              <a:rPr lang="en-US" dirty="0"/>
              <a:t>Combining genetics to fix the desired combination</a:t>
            </a:r>
          </a:p>
          <a:p>
            <a:endParaRPr lang="en-US" dirty="0"/>
          </a:p>
          <a:p>
            <a:r>
              <a:rPr lang="en-US" dirty="0"/>
              <a:t>Creative</a:t>
            </a:r>
          </a:p>
          <a:p>
            <a:pPr lvl="1"/>
            <a:r>
              <a:rPr lang="en-US" dirty="0"/>
              <a:t>Breeding to achieve something different from existing types</a:t>
            </a:r>
          </a:p>
          <a:p>
            <a:pPr lvl="1"/>
            <a:r>
              <a:rPr lang="en-US" dirty="0"/>
              <a:t>Combining genetics for different qualities</a:t>
            </a:r>
          </a:p>
          <a:p>
            <a:pPr marL="457200" lvl="1" indent="0">
              <a:buNone/>
            </a:pPr>
            <a:endParaRPr lang="en-US" dirty="0"/>
          </a:p>
          <a:p>
            <a:pPr marL="457200" lvl="1" indent="0">
              <a:buNone/>
            </a:pPr>
            <a:r>
              <a:rPr lang="en-US" dirty="0"/>
              <a:t>Adapted from Cochrane, 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78" y="2838367"/>
            <a:ext cx="2901635" cy="2261904"/>
          </a:xfrm>
          <a:prstGeom prst="rect">
            <a:avLst/>
          </a:prstGeom>
        </p:spPr>
      </p:pic>
    </p:spTree>
    <p:extLst>
      <p:ext uri="{BB962C8B-B14F-4D97-AF65-F5344CB8AC3E}">
        <p14:creationId xmlns:p14="http://schemas.microsoft.com/office/powerpoint/2010/main" val="157755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Perspective on Breeding Perspectives</a:t>
            </a:r>
          </a:p>
        </p:txBody>
      </p:sp>
      <p:sp>
        <p:nvSpPr>
          <p:cNvPr id="3" name="Content Placeholder 2"/>
          <p:cNvSpPr>
            <a:spLocks noGrp="1"/>
          </p:cNvSpPr>
          <p:nvPr>
            <p:ph idx="1"/>
          </p:nvPr>
        </p:nvSpPr>
        <p:spPr/>
        <p:txBody>
          <a:bodyPr/>
          <a:lstStyle/>
          <a:p>
            <a:pPr marL="0" indent="0">
              <a:buNone/>
            </a:pPr>
            <a:r>
              <a:rPr lang="en-US" sz="2400" dirty="0"/>
              <a:t>“Breeds that are removed from their production environments and kept only as interesting relics by dedicated hobbyists lose much of their contribution to the human endeavor and lose much of their relevance.   </a:t>
            </a:r>
            <a:r>
              <a:rPr lang="en-US" sz="2400" b="1" dirty="0"/>
              <a:t>They indeed lose much of their genetic makeup due to the change in selection pressure. “</a:t>
            </a:r>
          </a:p>
          <a:p>
            <a:pPr marL="0" indent="0">
              <a:buNone/>
            </a:pPr>
            <a:r>
              <a:rPr lang="en-US" b="1" dirty="0" err="1"/>
              <a:t>Sponenberg</a:t>
            </a:r>
            <a:r>
              <a:rPr lang="en-US" b="1" dirty="0"/>
              <a:t> and Bixby, 2007 Managing Breeds for A Secure Future:  Strategies for Breeds and Breed Associations,</a:t>
            </a:r>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694" y="121536"/>
            <a:ext cx="2585055" cy="2034721"/>
          </a:xfrm>
          <a:prstGeom prst="rect">
            <a:avLst/>
          </a:prstGeom>
        </p:spPr>
      </p:pic>
    </p:spTree>
    <p:extLst>
      <p:ext uri="{BB962C8B-B14F-4D97-AF65-F5344CB8AC3E}">
        <p14:creationId xmlns:p14="http://schemas.microsoft.com/office/powerpoint/2010/main" val="104445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Breeder’s Tools	</a:t>
            </a:r>
          </a:p>
        </p:txBody>
      </p:sp>
      <p:sp>
        <p:nvSpPr>
          <p:cNvPr id="3" name="Content Placeholder 2"/>
          <p:cNvSpPr>
            <a:spLocks noGrp="1"/>
          </p:cNvSpPr>
          <p:nvPr>
            <p:ph idx="1"/>
          </p:nvPr>
        </p:nvSpPr>
        <p:spPr>
          <a:xfrm>
            <a:off x="2592925" y="1555530"/>
            <a:ext cx="8915400" cy="5153613"/>
          </a:xfrm>
        </p:spPr>
        <p:txBody>
          <a:bodyPr>
            <a:normAutofit fontScale="85000" lnSpcReduction="20000"/>
          </a:bodyPr>
          <a:lstStyle/>
          <a:p>
            <a:endParaRPr lang="en-US" dirty="0"/>
          </a:p>
          <a:p>
            <a:r>
              <a:rPr lang="en-US" sz="2100" dirty="0"/>
              <a:t>Selection is the breeder's tool box. </a:t>
            </a:r>
          </a:p>
          <a:p>
            <a:r>
              <a:rPr lang="en-US" sz="2100" dirty="0"/>
              <a:t>Within our tool box of selection we have available:</a:t>
            </a:r>
          </a:p>
          <a:p>
            <a:pPr lvl="1"/>
            <a:r>
              <a:rPr lang="en-US" sz="2100" dirty="0"/>
              <a:t>Phenotypic selection </a:t>
            </a:r>
          </a:p>
          <a:p>
            <a:pPr lvl="1"/>
            <a:endParaRPr lang="en-US" sz="2100" dirty="0"/>
          </a:p>
          <a:p>
            <a:pPr lvl="1"/>
            <a:r>
              <a:rPr lang="en-US" sz="2100" dirty="0"/>
              <a:t>Genetic Selection</a:t>
            </a:r>
          </a:p>
          <a:p>
            <a:pPr lvl="1"/>
            <a:endParaRPr lang="en-US" sz="2100" dirty="0"/>
          </a:p>
          <a:p>
            <a:pPr lvl="1"/>
            <a:r>
              <a:rPr lang="en-US" sz="2100" dirty="0"/>
              <a:t>Production selection</a:t>
            </a:r>
          </a:p>
          <a:p>
            <a:pPr lvl="1"/>
            <a:endParaRPr lang="en-US" sz="2100" dirty="0"/>
          </a:p>
          <a:p>
            <a:pPr lvl="1"/>
            <a:r>
              <a:rPr lang="en-US" sz="2100" dirty="0"/>
              <a:t>Inbreeding </a:t>
            </a:r>
          </a:p>
          <a:p>
            <a:pPr lvl="1"/>
            <a:endParaRPr lang="en-US" sz="2100" dirty="0"/>
          </a:p>
          <a:p>
            <a:pPr lvl="1"/>
            <a:r>
              <a:rPr lang="en-US" sz="2100" dirty="0"/>
              <a:t>Outbreeding </a:t>
            </a:r>
          </a:p>
          <a:p>
            <a:pPr lvl="1"/>
            <a:endParaRPr lang="en-US" sz="2100" dirty="0"/>
          </a:p>
          <a:p>
            <a:pPr lvl="1"/>
            <a:r>
              <a:rPr lang="en-US" sz="2100" dirty="0"/>
              <a:t>Managing health and environment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876" y="2547252"/>
            <a:ext cx="3037994" cy="3393571"/>
          </a:xfrm>
          <a:prstGeom prst="rect">
            <a:avLst/>
          </a:prstGeom>
        </p:spPr>
      </p:pic>
    </p:spTree>
    <p:extLst>
      <p:ext uri="{BB962C8B-B14F-4D97-AF65-F5344CB8AC3E}">
        <p14:creationId xmlns:p14="http://schemas.microsoft.com/office/powerpoint/2010/main" val="21911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“Those who are terrified of the results of inbreeding would do well to consider those of outbreeding, which although usually not obvious in the first generations, lead to chaos in subsequent one.”  </a:t>
            </a:r>
          </a:p>
          <a:p>
            <a:pPr marL="0" indent="0">
              <a:buNone/>
            </a:pPr>
            <a:endParaRPr lang="en-US" dirty="0"/>
          </a:p>
          <a:p>
            <a:pPr marL="0" indent="0">
              <a:buNone/>
            </a:pPr>
            <a:r>
              <a:rPr lang="en-US" dirty="0"/>
              <a:t>“With inbreeding there is the danger of faulty phenotype; with outbreeding, of poor genotype.”</a:t>
            </a:r>
          </a:p>
          <a:p>
            <a:pPr marL="0" indent="0">
              <a:buNone/>
            </a:pPr>
            <a:endParaRPr lang="en-US" dirty="0"/>
          </a:p>
          <a:p>
            <a:pPr marL="0" indent="0">
              <a:buNone/>
            </a:pPr>
            <a:r>
              <a:rPr lang="en-US" dirty="0"/>
              <a:t>E . R.  </a:t>
            </a:r>
            <a:r>
              <a:rPr lang="en-US" dirty="0" err="1"/>
              <a:t>Cocharan</a:t>
            </a:r>
            <a:r>
              <a:rPr lang="en-US" dirty="0"/>
              <a:t> “The </a:t>
            </a:r>
            <a:r>
              <a:rPr lang="en-US" dirty="0" err="1"/>
              <a:t>Milch</a:t>
            </a:r>
            <a:r>
              <a:rPr lang="en-US" dirty="0"/>
              <a:t> Cow in England”</a:t>
            </a:r>
          </a:p>
        </p:txBody>
      </p:sp>
      <p:sp>
        <p:nvSpPr>
          <p:cNvPr id="4" name="Title 1"/>
          <p:cNvSpPr>
            <a:spLocks noGrp="1"/>
          </p:cNvSpPr>
          <p:nvPr>
            <p:ph type="title"/>
          </p:nvPr>
        </p:nvSpPr>
        <p:spPr>
          <a:xfrm>
            <a:off x="2592925" y="624110"/>
            <a:ext cx="8911687" cy="1280890"/>
          </a:xfrm>
        </p:spPr>
        <p:txBody>
          <a:bodyPr/>
          <a:lstStyle/>
          <a:p>
            <a:r>
              <a:rPr lang="en-US" dirty="0"/>
              <a:t>Inbreeding</a:t>
            </a:r>
          </a:p>
        </p:txBody>
      </p:sp>
    </p:spTree>
    <p:extLst>
      <p:ext uri="{BB962C8B-B14F-4D97-AF65-F5344CB8AC3E}">
        <p14:creationId xmlns:p14="http://schemas.microsoft.com/office/powerpoint/2010/main" val="385692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Livestock Breeder Traits and Abilities</a:t>
            </a:r>
          </a:p>
        </p:txBody>
      </p:sp>
      <p:sp>
        <p:nvSpPr>
          <p:cNvPr id="3" name="Content Placeholder 2"/>
          <p:cNvSpPr>
            <a:spLocks noGrp="1"/>
          </p:cNvSpPr>
          <p:nvPr>
            <p:ph idx="1"/>
          </p:nvPr>
        </p:nvSpPr>
        <p:spPr>
          <a:xfrm>
            <a:off x="2589212" y="1905000"/>
            <a:ext cx="8915400" cy="4006222"/>
          </a:xfrm>
        </p:spPr>
        <p:txBody>
          <a:bodyPr/>
          <a:lstStyle/>
          <a:p>
            <a:r>
              <a:rPr lang="en-US" dirty="0"/>
              <a:t>Passion</a:t>
            </a:r>
          </a:p>
          <a:p>
            <a:r>
              <a:rPr lang="en-US" dirty="0"/>
              <a:t>Vision / Imagination</a:t>
            </a:r>
          </a:p>
          <a:p>
            <a:r>
              <a:rPr lang="en-US" dirty="0"/>
              <a:t>Patience</a:t>
            </a:r>
          </a:p>
          <a:p>
            <a:r>
              <a:rPr lang="en-US" dirty="0"/>
              <a:t>Love of animals</a:t>
            </a:r>
          </a:p>
          <a:p>
            <a:r>
              <a:rPr lang="en-US" dirty="0"/>
              <a:t>Integrity</a:t>
            </a:r>
          </a:p>
          <a:p>
            <a:r>
              <a:rPr lang="en-US" dirty="0"/>
              <a:t>Capital</a:t>
            </a:r>
          </a:p>
          <a:p>
            <a:r>
              <a:rPr lang="en-US" dirty="0"/>
              <a:t>Critical self-examination</a:t>
            </a:r>
          </a:p>
          <a:p>
            <a:r>
              <a:rPr lang="en-US" dirty="0"/>
              <a:t>Intestinal fortitude</a:t>
            </a:r>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267" y="1905000"/>
            <a:ext cx="5496479" cy="4473358"/>
          </a:xfrm>
          <a:prstGeom prst="rect">
            <a:avLst/>
          </a:prstGeom>
        </p:spPr>
      </p:pic>
    </p:spTree>
    <p:extLst>
      <p:ext uri="{BB962C8B-B14F-4D97-AF65-F5344CB8AC3E}">
        <p14:creationId xmlns:p14="http://schemas.microsoft.com/office/powerpoint/2010/main" val="40876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do what we do?</a:t>
            </a:r>
          </a:p>
        </p:txBody>
      </p:sp>
      <p:sp>
        <p:nvSpPr>
          <p:cNvPr id="3" name="Content Placeholder 2"/>
          <p:cNvSpPr>
            <a:spLocks noGrp="1"/>
          </p:cNvSpPr>
          <p:nvPr>
            <p:ph idx="1"/>
          </p:nvPr>
        </p:nvSpPr>
        <p:spPr/>
        <p:txBody>
          <a:bodyPr/>
          <a:lstStyle/>
          <a:p>
            <a:r>
              <a:rPr lang="en-US" dirty="0"/>
              <a:t>Why do we expend the time, financial resources, emotional and psychic capital on registered livestock? </a:t>
            </a:r>
          </a:p>
          <a:p>
            <a:r>
              <a:rPr lang="en-US" dirty="0"/>
              <a:t>What are the intangibles we derive from our shared avocation of cattle breeding and </a:t>
            </a:r>
            <a:r>
              <a:rPr lang="en-US" dirty="0" err="1"/>
              <a:t>dexters</a:t>
            </a:r>
            <a:r>
              <a:rPr lang="en-US" dirty="0"/>
              <a:t> specifically?</a:t>
            </a:r>
          </a:p>
          <a:p>
            <a:r>
              <a:rPr lang="en-US" dirty="0"/>
              <a:t>What are some goals we have established for our herds moving forward?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950" y="3786550"/>
            <a:ext cx="4394996" cy="2507925"/>
          </a:xfrm>
          <a:prstGeom prst="rect">
            <a:avLst/>
          </a:prstGeom>
        </p:spPr>
      </p:pic>
    </p:spTree>
    <p:extLst>
      <p:ext uri="{BB962C8B-B14F-4D97-AF65-F5344CB8AC3E}">
        <p14:creationId xmlns:p14="http://schemas.microsoft.com/office/powerpoint/2010/main" val="16866892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355</TotalTime>
  <Words>391</Words>
  <Application>Microsoft Office PowerPoint</Application>
  <PresentationFormat>Widescreen</PresentationFormat>
  <Paragraphs>87</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The Breeder’s Art</vt:lpstr>
      <vt:lpstr>PowerPoint Presentation</vt:lpstr>
      <vt:lpstr>A discussion not a lecture</vt:lpstr>
      <vt:lpstr>Breeding Perspectives</vt:lpstr>
      <vt:lpstr>A Perspective on Breeding Perspectives</vt:lpstr>
      <vt:lpstr>Breeder’s Tools </vt:lpstr>
      <vt:lpstr>Inbreeding</vt:lpstr>
      <vt:lpstr>Successful Livestock Breeder Traits and Abilities</vt:lpstr>
      <vt:lpstr>Why do we do what we do?</vt:lpstr>
      <vt:lpstr>A Few Recommended Breeder Learning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Breeder’s Art</dc:title>
  <dc:creator>Jeff Chambers</dc:creator>
  <cp:lastModifiedBy>Jeffrey Chambers</cp:lastModifiedBy>
  <cp:revision>37</cp:revision>
  <dcterms:created xsi:type="dcterms:W3CDTF">2016-06-14T03:04:15Z</dcterms:created>
  <dcterms:modified xsi:type="dcterms:W3CDTF">2016-12-31T02:31:32Z</dcterms:modified>
</cp:coreProperties>
</file>